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7"/>
  </p:notesMasterIdLst>
  <p:sldIdLst>
    <p:sldId id="256" r:id="rId3"/>
    <p:sldId id="301" r:id="rId4"/>
    <p:sldId id="302" r:id="rId5"/>
    <p:sldId id="30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01"/>
            <p14:sldId id="302"/>
            <p14:sldId id="30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autoAdjust="0"/>
    <p:restoredTop sz="93556" autoAdjust="0"/>
  </p:normalViewPr>
  <p:slideViewPr>
    <p:cSldViewPr snapToGrid="0">
      <p:cViewPr varScale="1">
        <p:scale>
          <a:sx n="66" d="100"/>
          <a:sy n="66" d="100"/>
        </p:scale>
        <p:origin x="79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4281457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1430992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4</a:t>
            </a:fld>
            <a:endParaRPr lang="en-US"/>
          </a:p>
        </p:txBody>
      </p:sp>
    </p:spTree>
    <p:extLst>
      <p:ext uri="{BB962C8B-B14F-4D97-AF65-F5344CB8AC3E}">
        <p14:creationId xmlns:p14="http://schemas.microsoft.com/office/powerpoint/2010/main" val="86653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418798" y="1788597"/>
            <a:ext cx="11427266" cy="4351338"/>
          </a:xfrm>
        </p:spPr>
        <p:txBody>
          <a:bodyPr>
            <a:noAutofit/>
          </a:bodyPr>
          <a:lstStyle/>
          <a:p>
            <a:pPr>
              <a:lnSpc>
                <a:spcPct val="100000"/>
              </a:lnSpc>
            </a:pPr>
            <a:r>
              <a:rPr lang="en-GB" sz="2400" b="1" dirty="0">
                <a:solidFill>
                  <a:schemeClr val="tx1"/>
                </a:solidFill>
              </a:rPr>
              <a:t>A student portfolio is a compilation of academic work and other forms of educational evidence assembled for the purpose of:</a:t>
            </a:r>
            <a:endParaRPr lang="en-US" sz="2400" b="1" dirty="0">
              <a:solidFill>
                <a:schemeClr val="tx1"/>
              </a:solidFill>
            </a:endParaRPr>
          </a:p>
          <a:p>
            <a:pPr marL="342900" lvl="0" indent="-342900">
              <a:lnSpc>
                <a:spcPct val="100000"/>
              </a:lnSpc>
              <a:buFont typeface="+mj-lt"/>
              <a:buAutoNum type="arabicParenR"/>
            </a:pPr>
            <a:r>
              <a:rPr lang="en-GB" sz="2000" dirty="0">
                <a:solidFill>
                  <a:schemeClr val="tx1"/>
                </a:solidFill>
                <a:effectLst>
                  <a:outerShdw blurRad="38100" dist="38100" dir="2700000" algn="tl">
                    <a:srgbClr val="000000">
                      <a:alpha val="43137"/>
                    </a:srgbClr>
                  </a:outerShdw>
                </a:effectLst>
              </a:rPr>
              <a:t>evaluating coursework quality, learning progress, and academic achievement; </a:t>
            </a:r>
            <a:endParaRPr lang="en-US" sz="2000" dirty="0">
              <a:solidFill>
                <a:schemeClr val="tx1"/>
              </a:solidFill>
              <a:effectLst>
                <a:outerShdw blurRad="38100" dist="38100" dir="2700000" algn="tl">
                  <a:srgbClr val="000000">
                    <a:alpha val="43137"/>
                  </a:srgbClr>
                </a:outerShdw>
              </a:effectLst>
            </a:endParaRPr>
          </a:p>
          <a:p>
            <a:pPr marL="342900" lvl="0" indent="-342900">
              <a:lnSpc>
                <a:spcPct val="100000"/>
              </a:lnSpc>
              <a:buFont typeface="+mj-lt"/>
              <a:buAutoNum type="arabicParenR"/>
            </a:pPr>
            <a:r>
              <a:rPr lang="en-GB" sz="2000" dirty="0" smtClean="0">
                <a:solidFill>
                  <a:schemeClr val="tx1"/>
                </a:solidFill>
                <a:effectLst>
                  <a:outerShdw blurRad="38100" dist="38100" dir="2700000" algn="tl">
                    <a:srgbClr val="000000">
                      <a:alpha val="43137"/>
                    </a:srgbClr>
                  </a:outerShdw>
                </a:effectLst>
              </a:rPr>
              <a:t>determining </a:t>
            </a:r>
            <a:r>
              <a:rPr lang="en-GB" sz="2000" dirty="0">
                <a:solidFill>
                  <a:schemeClr val="tx1"/>
                </a:solidFill>
                <a:effectLst>
                  <a:outerShdw blurRad="38100" dist="38100" dir="2700000" algn="tl">
                    <a:srgbClr val="000000">
                      <a:alpha val="43137"/>
                    </a:srgbClr>
                  </a:outerShdw>
                </a:effectLst>
              </a:rPr>
              <a:t>whether students have met learning standards or other academic requirements for courses, grade-level promotion, and graduation; </a:t>
            </a:r>
            <a:endParaRPr lang="en-US" sz="2000" dirty="0">
              <a:solidFill>
                <a:schemeClr val="tx1"/>
              </a:solidFill>
              <a:effectLst>
                <a:outerShdw blurRad="38100" dist="38100" dir="2700000" algn="tl">
                  <a:srgbClr val="000000">
                    <a:alpha val="43137"/>
                  </a:srgbClr>
                </a:outerShdw>
              </a:effectLst>
            </a:endParaRPr>
          </a:p>
          <a:p>
            <a:pPr marL="342900" lvl="0" indent="-342900">
              <a:lnSpc>
                <a:spcPct val="100000"/>
              </a:lnSpc>
              <a:buFont typeface="+mj-lt"/>
              <a:buAutoNum type="arabicParenR"/>
            </a:pPr>
            <a:r>
              <a:rPr lang="en-GB" sz="2000" dirty="0" smtClean="0">
                <a:solidFill>
                  <a:schemeClr val="tx1"/>
                </a:solidFill>
                <a:effectLst>
                  <a:outerShdw blurRad="38100" dist="38100" dir="2700000" algn="tl">
                    <a:srgbClr val="000000">
                      <a:alpha val="43137"/>
                    </a:srgbClr>
                  </a:outerShdw>
                </a:effectLst>
              </a:rPr>
              <a:t>helping </a:t>
            </a:r>
            <a:r>
              <a:rPr lang="en-GB" sz="2000" dirty="0">
                <a:solidFill>
                  <a:schemeClr val="tx1"/>
                </a:solidFill>
                <a:effectLst>
                  <a:outerShdw blurRad="38100" dist="38100" dir="2700000" algn="tl">
                    <a:srgbClr val="000000">
                      <a:alpha val="43137"/>
                    </a:srgbClr>
                  </a:outerShdw>
                </a:effectLst>
              </a:rPr>
              <a:t>students reflect on their academic goals and progress as learners; and </a:t>
            </a:r>
            <a:endParaRPr lang="en-US" sz="2000" dirty="0">
              <a:solidFill>
                <a:schemeClr val="tx1"/>
              </a:solidFill>
              <a:effectLst>
                <a:outerShdw blurRad="38100" dist="38100" dir="2700000" algn="tl">
                  <a:srgbClr val="000000">
                    <a:alpha val="43137"/>
                  </a:srgbClr>
                </a:outerShdw>
              </a:effectLst>
            </a:endParaRPr>
          </a:p>
          <a:p>
            <a:pPr marL="342900" lvl="0" indent="-342900">
              <a:lnSpc>
                <a:spcPct val="100000"/>
              </a:lnSpc>
              <a:buFont typeface="+mj-lt"/>
              <a:buAutoNum type="arabicParenR"/>
            </a:pPr>
            <a:r>
              <a:rPr lang="en-GB" sz="2000" dirty="0" smtClean="0">
                <a:solidFill>
                  <a:schemeClr val="tx1"/>
                </a:solidFill>
                <a:effectLst>
                  <a:outerShdw blurRad="38100" dist="38100" dir="2700000" algn="tl">
                    <a:srgbClr val="000000">
                      <a:alpha val="43137"/>
                    </a:srgbClr>
                  </a:outerShdw>
                </a:effectLst>
              </a:rPr>
              <a:t>creating </a:t>
            </a:r>
            <a:r>
              <a:rPr lang="en-GB" sz="2000" dirty="0">
                <a:solidFill>
                  <a:schemeClr val="tx1"/>
                </a:solidFill>
                <a:effectLst>
                  <a:outerShdw blurRad="38100" dist="38100" dir="2700000" algn="tl">
                    <a:srgbClr val="000000">
                      <a:alpha val="43137"/>
                    </a:srgbClr>
                  </a:outerShdw>
                </a:effectLst>
              </a:rPr>
              <a:t>a lasting archive of academic work products, accomplishments, and other documentation</a:t>
            </a:r>
            <a:r>
              <a:rPr lang="en-GB" sz="2000" dirty="0" smtClean="0">
                <a:solidFill>
                  <a:schemeClr val="tx1"/>
                </a:solidFill>
                <a:effectLst>
                  <a:outerShdw blurRad="38100" dist="38100" dir="2700000" algn="tl">
                    <a:srgbClr val="000000">
                      <a:alpha val="43137"/>
                    </a:srgbClr>
                  </a:outerShdw>
                </a:effectLst>
              </a:rPr>
              <a:t>.</a:t>
            </a:r>
            <a:endParaRPr lang="en-US" sz="2000" dirty="0">
              <a:solidFill>
                <a:schemeClr val="tx1"/>
              </a:solidFill>
              <a:effectLst>
                <a:outerShdw blurRad="38100" dist="38100" dir="2700000" algn="tl">
                  <a:srgbClr val="000000">
                    <a:alpha val="43137"/>
                  </a:srgbClr>
                </a:outerShdw>
              </a:effectLst>
            </a:endParaRPr>
          </a:p>
        </p:txBody>
      </p:sp>
      <p:sp>
        <p:nvSpPr>
          <p:cNvPr id="3" name="TextBox 2"/>
          <p:cNvSpPr txBox="1"/>
          <p:nvPr/>
        </p:nvSpPr>
        <p:spPr>
          <a:xfrm>
            <a:off x="418798" y="109855"/>
            <a:ext cx="9174312" cy="1477328"/>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A1. What is a Digital Portfolio: definition, content and demonstrated abilities</a:t>
            </a:r>
          </a:p>
          <a:p>
            <a:endParaRPr lang="en-US" dirty="0"/>
          </a:p>
        </p:txBody>
      </p:sp>
    </p:spTree>
    <p:extLst>
      <p:ext uri="{BB962C8B-B14F-4D97-AF65-F5344CB8AC3E}">
        <p14:creationId xmlns:p14="http://schemas.microsoft.com/office/powerpoint/2010/main" val="38684947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418798" y="1587183"/>
            <a:ext cx="11427266" cy="4351338"/>
          </a:xfrm>
        </p:spPr>
        <p:txBody>
          <a:bodyPr>
            <a:noAutofit/>
          </a:bodyPr>
          <a:lstStyle/>
          <a:p>
            <a:pPr>
              <a:lnSpc>
                <a:spcPct val="100000"/>
              </a:lnSpc>
            </a:pPr>
            <a:r>
              <a:rPr lang="en-GB" sz="2400" b="1" dirty="0">
                <a:solidFill>
                  <a:schemeClr val="tx1"/>
                </a:solidFill>
              </a:rPr>
              <a:t>Portfolios can be used for a variety of purposes. This guide focuses on creating portfolios that are used to: </a:t>
            </a:r>
            <a:endParaRPr lang="en-US" sz="2400" b="1" dirty="0">
              <a:solidFill>
                <a:schemeClr val="tx1"/>
              </a:solidFill>
            </a:endParaRPr>
          </a:p>
          <a:p>
            <a:pPr marL="342900" lvl="0" indent="-342900">
              <a:lnSpc>
                <a:spcPct val="100000"/>
              </a:lnSpc>
              <a:buFont typeface="Arial" panose="020B0604020202020204" pitchFamily="34" charset="0"/>
              <a:buChar char="•"/>
            </a:pPr>
            <a:r>
              <a:rPr lang="en-GB" sz="2000" dirty="0">
                <a:solidFill>
                  <a:schemeClr val="tx1"/>
                </a:solidFill>
                <a:effectLst>
                  <a:outerShdw blurRad="38100" dist="38100" dir="2700000" algn="tl">
                    <a:srgbClr val="000000">
                      <a:alpha val="43137"/>
                    </a:srgbClr>
                  </a:outerShdw>
                </a:effectLst>
              </a:rPr>
              <a:t>Market your capabilities in job </a:t>
            </a:r>
            <a:r>
              <a:rPr lang="en-GB" sz="2000" dirty="0" smtClean="0">
                <a:solidFill>
                  <a:schemeClr val="tx1"/>
                </a:solidFill>
                <a:effectLst>
                  <a:outerShdw blurRad="38100" dist="38100" dir="2700000" algn="tl">
                    <a:srgbClr val="000000">
                      <a:alpha val="43137"/>
                    </a:srgbClr>
                  </a:outerShdw>
                </a:effectLst>
              </a:rPr>
              <a:t>interviews</a:t>
            </a:r>
          </a:p>
          <a:p>
            <a:pPr marL="342900" lvl="0" indent="-342900">
              <a:lnSpc>
                <a:spcPct val="100000"/>
              </a:lnSpc>
              <a:buFont typeface="Arial" panose="020B0604020202020204" pitchFamily="34" charset="0"/>
              <a:buChar char="•"/>
            </a:pPr>
            <a:r>
              <a:rPr lang="en-GB" sz="2000" dirty="0" smtClean="0">
                <a:solidFill>
                  <a:schemeClr val="tx1"/>
                </a:solidFill>
                <a:effectLst>
                  <a:outerShdw blurRad="38100" dist="38100" dir="2700000" algn="tl">
                    <a:srgbClr val="000000">
                      <a:alpha val="43137"/>
                    </a:srgbClr>
                  </a:outerShdw>
                </a:effectLst>
              </a:rPr>
              <a:t>Negotiate </a:t>
            </a:r>
            <a:r>
              <a:rPr lang="en-GB" sz="2000" dirty="0">
                <a:solidFill>
                  <a:schemeClr val="tx1"/>
                </a:solidFill>
                <a:effectLst>
                  <a:outerShdw blurRad="38100" dist="38100" dir="2700000" algn="tl">
                    <a:srgbClr val="000000">
                      <a:alpha val="43137"/>
                    </a:srgbClr>
                  </a:outerShdw>
                </a:effectLst>
              </a:rPr>
              <a:t>promotions and raises </a:t>
            </a:r>
            <a:endParaRPr lang="en-GB" sz="2000" dirty="0" smtClean="0">
              <a:solidFill>
                <a:schemeClr val="tx1"/>
              </a:solidFill>
              <a:effectLst>
                <a:outerShdw blurRad="38100" dist="38100" dir="2700000" algn="tl">
                  <a:srgbClr val="000000">
                    <a:alpha val="43137"/>
                  </a:srgbClr>
                </a:outerShdw>
              </a:effectLst>
            </a:endParaRPr>
          </a:p>
          <a:p>
            <a:pPr marL="342900" lvl="0" indent="-342900">
              <a:lnSpc>
                <a:spcPct val="100000"/>
              </a:lnSpc>
              <a:buFont typeface="Arial" panose="020B0604020202020204" pitchFamily="34" charset="0"/>
              <a:buChar char="•"/>
            </a:pPr>
            <a:r>
              <a:rPr lang="en-GB" sz="2000" dirty="0" smtClean="0">
                <a:solidFill>
                  <a:schemeClr val="tx1"/>
                </a:solidFill>
                <a:effectLst>
                  <a:outerShdw blurRad="38100" dist="38100" dir="2700000" algn="tl">
                    <a:srgbClr val="000000">
                      <a:alpha val="43137"/>
                    </a:srgbClr>
                  </a:outerShdw>
                </a:effectLst>
              </a:rPr>
              <a:t>Apply </a:t>
            </a:r>
            <a:r>
              <a:rPr lang="en-GB" sz="2000" dirty="0">
                <a:solidFill>
                  <a:schemeClr val="tx1"/>
                </a:solidFill>
                <a:effectLst>
                  <a:outerShdw blurRad="38100" dist="38100" dir="2700000" algn="tl">
                    <a:srgbClr val="000000">
                      <a:alpha val="43137"/>
                    </a:srgbClr>
                  </a:outerShdw>
                </a:effectLst>
              </a:rPr>
              <a:t>for scholarships and/or grants </a:t>
            </a:r>
            <a:endParaRPr lang="en-US" sz="2000" dirty="0">
              <a:solidFill>
                <a:schemeClr val="tx1"/>
              </a:solidFill>
              <a:effectLst>
                <a:outerShdw blurRad="38100" dist="38100" dir="2700000" algn="tl">
                  <a:srgbClr val="000000">
                    <a:alpha val="43137"/>
                  </a:srgbClr>
                </a:outerShdw>
              </a:effectLst>
            </a:endParaRPr>
          </a:p>
          <a:p>
            <a:pPr marL="342900" lvl="0" indent="-342900">
              <a:lnSpc>
                <a:spcPct val="100000"/>
              </a:lnSpc>
              <a:buFont typeface="Arial" panose="020B0604020202020204" pitchFamily="34" charset="0"/>
              <a:buChar char="•"/>
            </a:pPr>
            <a:r>
              <a:rPr lang="en-GB" sz="2000" dirty="0" smtClean="0">
                <a:solidFill>
                  <a:schemeClr val="tx1"/>
                </a:solidFill>
                <a:effectLst>
                  <a:outerShdw blurRad="38100" dist="38100" dir="2700000" algn="tl">
                    <a:srgbClr val="000000">
                      <a:alpha val="43137"/>
                    </a:srgbClr>
                  </a:outerShdw>
                </a:effectLst>
              </a:rPr>
              <a:t>Document </a:t>
            </a:r>
            <a:r>
              <a:rPr lang="en-GB" sz="2000" dirty="0">
                <a:solidFill>
                  <a:schemeClr val="tx1"/>
                </a:solidFill>
                <a:effectLst>
                  <a:outerShdw blurRad="38100" dist="38100" dir="2700000" algn="tl">
                    <a:srgbClr val="000000">
                      <a:alpha val="43137"/>
                    </a:srgbClr>
                  </a:outerShdw>
                </a:effectLst>
              </a:rPr>
              <a:t>the quality and quantity of your professional development </a:t>
            </a:r>
            <a:endParaRPr lang="en-US" sz="2000" dirty="0">
              <a:solidFill>
                <a:schemeClr val="tx1"/>
              </a:solidFill>
              <a:effectLst>
                <a:outerShdw blurRad="38100" dist="38100" dir="2700000" algn="tl">
                  <a:srgbClr val="000000">
                    <a:alpha val="43137"/>
                  </a:srgbClr>
                </a:outerShdw>
              </a:effectLst>
            </a:endParaRPr>
          </a:p>
          <a:p>
            <a:pPr marL="342900" lvl="0" indent="-342900">
              <a:lnSpc>
                <a:spcPct val="100000"/>
              </a:lnSpc>
              <a:buFont typeface="Arial" panose="020B0604020202020204" pitchFamily="34" charset="0"/>
              <a:buChar char="•"/>
            </a:pPr>
            <a:r>
              <a:rPr lang="en-GB" sz="2000" dirty="0" smtClean="0">
                <a:solidFill>
                  <a:schemeClr val="tx1"/>
                </a:solidFill>
                <a:effectLst>
                  <a:outerShdw blurRad="38100" dist="38100" dir="2700000" algn="tl">
                    <a:srgbClr val="000000">
                      <a:alpha val="43137"/>
                    </a:srgbClr>
                  </a:outerShdw>
                </a:effectLst>
              </a:rPr>
              <a:t>Demonstrate </a:t>
            </a:r>
            <a:r>
              <a:rPr lang="en-GB" sz="2000" dirty="0">
                <a:solidFill>
                  <a:schemeClr val="tx1"/>
                </a:solidFill>
                <a:effectLst>
                  <a:outerShdw blurRad="38100" dist="38100" dir="2700000" algn="tl">
                    <a:srgbClr val="000000">
                      <a:alpha val="43137"/>
                    </a:srgbClr>
                  </a:outerShdw>
                </a:effectLst>
              </a:rPr>
              <a:t>prior work or learning experiences for educational credit </a:t>
            </a:r>
            <a:endParaRPr lang="en-US" sz="2000" dirty="0">
              <a:solidFill>
                <a:schemeClr val="tx1"/>
              </a:solidFill>
              <a:effectLst>
                <a:outerShdw blurRad="38100" dist="38100" dir="2700000" algn="tl">
                  <a:srgbClr val="000000">
                    <a:alpha val="43137"/>
                  </a:srgbClr>
                </a:outerShdw>
              </a:effectLst>
            </a:endParaRPr>
          </a:p>
          <a:p>
            <a:pPr>
              <a:lnSpc>
                <a:spcPct val="100000"/>
              </a:lnSpc>
            </a:pPr>
            <a:r>
              <a:rPr lang="en-GB" sz="2400" dirty="0">
                <a:solidFill>
                  <a:schemeClr val="tx1"/>
                </a:solidFill>
                <a:effectLst>
                  <a:outerShdw blurRad="38100" dist="38100" dir="2700000" algn="tl">
                    <a:srgbClr val="000000">
                      <a:alpha val="43137"/>
                    </a:srgbClr>
                  </a:outerShdw>
                </a:effectLst>
              </a:rPr>
              <a:t>Regardless of purpose, portfolios document skills and accomplishments through examples of work.</a:t>
            </a:r>
            <a:endParaRPr lang="en-US" sz="2400" dirty="0">
              <a:solidFill>
                <a:schemeClr val="tx1"/>
              </a:solidFill>
              <a:effectLst>
                <a:outerShdw blurRad="38100" dist="38100" dir="2700000" algn="tl">
                  <a:srgbClr val="000000">
                    <a:alpha val="43137"/>
                  </a:srgbClr>
                </a:outerShdw>
              </a:effectLst>
            </a:endParaRPr>
          </a:p>
        </p:txBody>
      </p:sp>
      <p:sp>
        <p:nvSpPr>
          <p:cNvPr id="3" name="TextBox 2"/>
          <p:cNvSpPr txBox="1"/>
          <p:nvPr/>
        </p:nvSpPr>
        <p:spPr>
          <a:xfrm>
            <a:off x="418798" y="109855"/>
            <a:ext cx="9174312" cy="1477328"/>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A1. What is a Digital Portfolio: definition, content and demonstrated abilities</a:t>
            </a:r>
          </a:p>
          <a:p>
            <a:endParaRPr lang="en-US" dirty="0"/>
          </a:p>
        </p:txBody>
      </p:sp>
    </p:spTree>
    <p:extLst>
      <p:ext uri="{BB962C8B-B14F-4D97-AF65-F5344CB8AC3E}">
        <p14:creationId xmlns:p14="http://schemas.microsoft.com/office/powerpoint/2010/main" val="18534717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160020" y="1417320"/>
            <a:ext cx="11686045" cy="5249788"/>
          </a:xfrm>
        </p:spPr>
        <p:txBody>
          <a:bodyPr>
            <a:noAutofit/>
          </a:bodyPr>
          <a:lstStyle/>
          <a:p>
            <a:pPr>
              <a:lnSpc>
                <a:spcPct val="100000"/>
              </a:lnSpc>
            </a:pPr>
            <a:r>
              <a:rPr lang="en-GB" sz="1800" dirty="0">
                <a:solidFill>
                  <a:schemeClr val="tx1"/>
                </a:solidFill>
              </a:rPr>
              <a:t>Developing a portfolio helps you prepare for interviews by allowing you to think critically about your life experiences and accomplishments. Students learn about their own learning and become more reflective and self-aware of what they have already accomplished, where they are at the present and of the improvements they have made. Portfolios allow students to feel ownership therefore they can see their work and achievements not as a series of assignments, but as a process that is engaging, informative, thoughtful and self-affirming.</a:t>
            </a:r>
            <a:endParaRPr lang="en-US" sz="1800" dirty="0">
              <a:solidFill>
                <a:schemeClr val="tx1"/>
              </a:solidFill>
            </a:endParaRPr>
          </a:p>
          <a:p>
            <a:pPr>
              <a:lnSpc>
                <a:spcPct val="100000"/>
              </a:lnSpc>
            </a:pPr>
            <a:r>
              <a:rPr lang="en-GB" sz="1800" dirty="0">
                <a:solidFill>
                  <a:schemeClr val="tx1"/>
                </a:solidFill>
              </a:rPr>
              <a:t>Many students though wonder why a digital Portfolio or a personal website is useful. When they think of a digital Portfolio, they think of a collection of work and experiences. While this may be true, a digital Portfolio can be much more than that. </a:t>
            </a:r>
            <a:r>
              <a:rPr lang="en-GB" sz="1800" b="1" i="1" dirty="0">
                <a:solidFill>
                  <a:schemeClr val="tx1"/>
                </a:solidFill>
              </a:rPr>
              <a:t>It can be a statement about oneself </a:t>
            </a:r>
            <a:r>
              <a:rPr lang="en-GB" sz="1800" dirty="0">
                <a:solidFill>
                  <a:schemeClr val="tx1"/>
                </a:solidFill>
              </a:rPr>
              <a:t>as a professional and can expand the limited amount of information illustrated in traditional tools (</a:t>
            </a:r>
            <a:r>
              <a:rPr lang="en-GB" sz="1800" dirty="0" err="1">
                <a:solidFill>
                  <a:schemeClr val="tx1"/>
                </a:solidFill>
              </a:rPr>
              <a:t>i.e</a:t>
            </a:r>
            <a:r>
              <a:rPr lang="en-GB" sz="1800" dirty="0">
                <a:solidFill>
                  <a:schemeClr val="tx1"/>
                </a:solidFill>
              </a:rPr>
              <a:t> CV and cover letter). </a:t>
            </a:r>
            <a:endParaRPr lang="en-GB" sz="1800" dirty="0" smtClean="0">
              <a:solidFill>
                <a:schemeClr val="tx1"/>
              </a:solidFill>
            </a:endParaRPr>
          </a:p>
          <a:p>
            <a:pPr>
              <a:lnSpc>
                <a:spcPct val="100000"/>
              </a:lnSpc>
            </a:pPr>
            <a:r>
              <a:rPr lang="en-GB" sz="1800" dirty="0">
                <a:solidFill>
                  <a:schemeClr val="tx1"/>
                </a:solidFill>
              </a:rPr>
              <a:t>When choosing pieces for a digital portfolio, the main elements to consider are subject matters, techniques, concept, design and composition and to demonstrate attributes and works that present creative problem solving, while linking you background with the position or field you are interested in. Through the creation of a digital portfolio an individual can present to its target audience abilities such as communicating effectively, developing quantitative literacies necessary for their chosen field of work, critical thinking and creativity, developing the knowledge and skills to work with others in a professional and constructive manner and showcasing computer literacy and skills.</a:t>
            </a:r>
            <a:endParaRPr lang="en-US" sz="1800" dirty="0">
              <a:solidFill>
                <a:schemeClr val="tx1"/>
              </a:solidFill>
            </a:endParaRPr>
          </a:p>
          <a:p>
            <a:pPr>
              <a:lnSpc>
                <a:spcPct val="100000"/>
              </a:lnSpc>
            </a:pPr>
            <a:endParaRPr lang="en-US" sz="1800" dirty="0">
              <a:solidFill>
                <a:schemeClr val="tx1"/>
              </a:solidFill>
            </a:endParaRPr>
          </a:p>
        </p:txBody>
      </p:sp>
      <p:sp>
        <p:nvSpPr>
          <p:cNvPr id="3" name="TextBox 2"/>
          <p:cNvSpPr txBox="1"/>
          <p:nvPr/>
        </p:nvSpPr>
        <p:spPr>
          <a:xfrm>
            <a:off x="418798" y="109855"/>
            <a:ext cx="9174312" cy="1477328"/>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A1. What is a Digital Portfolio: definition, content and demonstrated abilities</a:t>
            </a:r>
          </a:p>
          <a:p>
            <a:endParaRPr lang="en-US" dirty="0"/>
          </a:p>
        </p:txBody>
      </p:sp>
    </p:spTree>
    <p:extLst>
      <p:ext uri="{BB962C8B-B14F-4D97-AF65-F5344CB8AC3E}">
        <p14:creationId xmlns:p14="http://schemas.microsoft.com/office/powerpoint/2010/main" val="27598854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2704</TotalTime>
  <Words>741</Words>
  <Application>Microsoft Office PowerPoint</Application>
  <PresentationFormat>Widescreen</PresentationFormat>
  <Paragraphs>29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Segoe UI</vt:lpstr>
      <vt:lpstr>Segoe UI Light</vt:lpstr>
      <vt:lpstr>WelcomeDoc</vt:lpstr>
      <vt:lpstr>EUROPEAN DIGITAL PORTFOLIO  FOR UNIVERSITY STUDENTS</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2017-08-09T10:22:23Z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